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8" r:id="rId7"/>
    <p:sldId id="267" r:id="rId8"/>
    <p:sldId id="261" r:id="rId9"/>
    <p:sldId id="269" r:id="rId10"/>
    <p:sldId id="263" r:id="rId11"/>
    <p:sldId id="270"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94705" autoAdjust="0"/>
  </p:normalViewPr>
  <p:slideViewPr>
    <p:cSldViewPr>
      <p:cViewPr varScale="1">
        <p:scale>
          <a:sx n="80" d="100"/>
          <a:sy n="80" d="100"/>
        </p:scale>
        <p:origin x="-146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411FFCA-7CB4-4F28-BF53-30C26D037CB5}" type="datetimeFigureOut">
              <a:rPr lang="en-US" smtClean="0"/>
              <a:t>4/15/2019</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4E4EECB-9C00-4C38-BE31-3243A591E67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E4EECB-9C00-4C38-BE31-3243A591E67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E4EECB-9C00-4C38-BE31-3243A591E67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E4EECB-9C00-4C38-BE31-3243A591E67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E4EECB-9C00-4C38-BE31-3243A591E67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E4EECB-9C00-4C38-BE31-3243A591E672}"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E4EECB-9C00-4C38-BE31-3243A591E672}"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E4EECB-9C00-4C38-BE31-3243A591E67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1FFCA-7CB4-4F28-BF53-30C26D037CB5}" type="datetimeFigureOut">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E4EECB-9C00-4C38-BE31-3243A591E67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411FFCA-7CB4-4F28-BF53-30C26D037CB5}" type="datetimeFigureOut">
              <a:rPr lang="en-US" smtClean="0"/>
              <a:t>4/15/2019</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34E4EECB-9C00-4C38-BE31-3243A591E67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411FFCA-7CB4-4F28-BF53-30C26D037CB5}" type="datetimeFigureOut">
              <a:rPr lang="en-US" smtClean="0"/>
              <a:t>4/15/2019</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34E4EECB-9C00-4C38-BE31-3243A591E67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411FFCA-7CB4-4F28-BF53-30C26D037CB5}" type="datetimeFigureOut">
              <a:rPr lang="en-US" smtClean="0"/>
              <a:t>4/15/2019</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4E4EECB-9C00-4C38-BE31-3243A591E67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How the role of </a:t>
            </a:r>
            <a:r>
              <a:rPr lang="en-US" sz="4400" i="1" dirty="0" smtClean="0"/>
              <a:t>Recycling</a:t>
            </a:r>
            <a:r>
              <a:rPr lang="en-US" sz="4400" dirty="0" smtClean="0"/>
              <a:t> affects</a:t>
            </a:r>
            <a:endParaRPr lang="en-US" sz="4400" dirty="0"/>
          </a:p>
        </p:txBody>
      </p:sp>
      <p:sp>
        <p:nvSpPr>
          <p:cNvPr id="3" name="Subtitle 2"/>
          <p:cNvSpPr>
            <a:spLocks noGrp="1"/>
          </p:cNvSpPr>
          <p:nvPr>
            <p:ph type="subTitle" idx="1"/>
          </p:nvPr>
        </p:nvSpPr>
        <p:spPr>
          <a:xfrm>
            <a:off x="1524000" y="3736622"/>
            <a:ext cx="5915379" cy="1524000"/>
          </a:xfrm>
        </p:spPr>
        <p:txBody>
          <a:bodyPr>
            <a:normAutofit/>
          </a:bodyPr>
          <a:lstStyle/>
          <a:p>
            <a:r>
              <a:rPr lang="en-US" sz="3800" dirty="0" smtClean="0"/>
              <a:t>Health and the Environment</a:t>
            </a:r>
            <a:endParaRPr lang="en-US" sz="3800" dirty="0"/>
          </a:p>
        </p:txBody>
      </p:sp>
    </p:spTree>
    <p:extLst>
      <p:ext uri="{BB962C8B-B14F-4D97-AF65-F5344CB8AC3E}">
        <p14:creationId xmlns:p14="http://schemas.microsoft.com/office/powerpoint/2010/main" val="15897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1143000" y="838200"/>
            <a:ext cx="6934200" cy="1219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Plastic pollution: our disposable life</a:t>
            </a:r>
            <a:endParaRPr lang="en-US" sz="4000" dirty="0">
              <a:solidFill>
                <a:schemeClr val="tx1"/>
              </a:solidFill>
              <a:latin typeface="+mj-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675" y="2298545"/>
            <a:ext cx="6196013" cy="3245161"/>
          </a:xfrm>
        </p:spPr>
      </p:pic>
    </p:spTree>
    <p:extLst>
      <p:ext uri="{BB962C8B-B14F-4D97-AF65-F5344CB8AC3E}">
        <p14:creationId xmlns:p14="http://schemas.microsoft.com/office/powerpoint/2010/main" val="3801437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1073" y="2119313"/>
            <a:ext cx="5401217" cy="3603625"/>
          </a:xfrm>
        </p:spPr>
      </p:pic>
      <p:sp>
        <p:nvSpPr>
          <p:cNvPr id="5" name="Title 4"/>
          <p:cNvSpPr>
            <a:spLocks noGrp="1"/>
          </p:cNvSpPr>
          <p:nvPr>
            <p:ph type="title"/>
          </p:nvPr>
        </p:nvSpPr>
        <p:spPr>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4000" b="1" dirty="0">
                <a:solidFill>
                  <a:schemeClr val="tx1"/>
                </a:solidFill>
                <a:latin typeface="+mj-lt"/>
              </a:rPr>
              <a:t>Plastic pollution: our disposable life</a:t>
            </a:r>
            <a:endParaRPr lang="en-US" sz="4000" dirty="0">
              <a:solidFill>
                <a:schemeClr val="tx1"/>
              </a:solidFill>
              <a:latin typeface="+mj-lt"/>
            </a:endParaRPr>
          </a:p>
        </p:txBody>
      </p:sp>
    </p:spTree>
    <p:extLst>
      <p:ext uri="{BB962C8B-B14F-4D97-AF65-F5344CB8AC3E}">
        <p14:creationId xmlns:p14="http://schemas.microsoft.com/office/powerpoint/2010/main" val="30890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838200"/>
            <a:ext cx="7010400" cy="1219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Air pollution</a:t>
            </a:r>
            <a:endParaRPr lang="en-US" dirty="0"/>
          </a:p>
        </p:txBody>
      </p:sp>
      <p:sp>
        <p:nvSpPr>
          <p:cNvPr id="9" name="Rectangle 8"/>
          <p:cNvSpPr/>
          <p:nvPr/>
        </p:nvSpPr>
        <p:spPr>
          <a:xfrm>
            <a:off x="1524000" y="2286000"/>
            <a:ext cx="6324600" cy="350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399" y="2162060"/>
            <a:ext cx="6693745" cy="3629140"/>
          </a:xfrm>
        </p:spPr>
      </p:pic>
    </p:spTree>
    <p:extLst>
      <p:ext uri="{BB962C8B-B14F-4D97-AF65-F5344CB8AC3E}">
        <p14:creationId xmlns:p14="http://schemas.microsoft.com/office/powerpoint/2010/main" val="103207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762000"/>
            <a:ext cx="6781800" cy="18288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219200" y="914400"/>
            <a:ext cx="6477000" cy="923330"/>
          </a:xfrm>
          <a:prstGeom prst="rect">
            <a:avLst/>
          </a:prstGeom>
          <a:noFill/>
        </p:spPr>
        <p:txBody>
          <a:bodyPr wrap="square" rtlCol="0">
            <a:spAutoFit/>
          </a:bodyPr>
          <a:lstStyle/>
          <a:p>
            <a:pPr algn="ctr"/>
            <a:r>
              <a:rPr lang="en-US" b="1" dirty="0" smtClean="0"/>
              <a:t>Mark Gardner</a:t>
            </a:r>
          </a:p>
          <a:p>
            <a:pPr algn="ctr"/>
            <a:r>
              <a:rPr lang="en-US" b="1" dirty="0" smtClean="0"/>
              <a:t>Energy Specialist</a:t>
            </a:r>
          </a:p>
          <a:p>
            <a:pPr algn="ctr"/>
            <a:r>
              <a:rPr lang="en-US" b="1" dirty="0" smtClean="0"/>
              <a:t>Lake Shore Central School District</a:t>
            </a:r>
            <a:endParaRPr lang="en-US" b="1" dirty="0"/>
          </a:p>
        </p:txBody>
      </p:sp>
      <p:sp>
        <p:nvSpPr>
          <p:cNvPr id="5" name="TextBox 4"/>
          <p:cNvSpPr txBox="1"/>
          <p:nvPr/>
        </p:nvSpPr>
        <p:spPr>
          <a:xfrm>
            <a:off x="1371600" y="2133600"/>
            <a:ext cx="6477000" cy="3416320"/>
          </a:xfrm>
          <a:prstGeom prst="rect">
            <a:avLst/>
          </a:prstGeom>
          <a:noFill/>
        </p:spPr>
        <p:txBody>
          <a:bodyPr wrap="square" rtlCol="0">
            <a:spAutoFit/>
          </a:bodyPr>
          <a:lstStyle/>
          <a:p>
            <a:r>
              <a:rPr lang="en-US" b="1" dirty="0" smtClean="0"/>
              <a:t>My role as energy specialist is to:</a:t>
            </a:r>
          </a:p>
          <a:p>
            <a:endParaRPr lang="en-US" dirty="0"/>
          </a:p>
          <a:p>
            <a:pPr marL="285750" indent="-285750">
              <a:buFont typeface="Arial" panose="020B0604020202020204" pitchFamily="34" charset="0"/>
              <a:buChar char="•"/>
            </a:pPr>
            <a:r>
              <a:rPr lang="en-US" dirty="0" smtClean="0"/>
              <a:t>Reduce energy costs throughout the district.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five years and four months we have reduced our energy costs at Lake Shore by $</a:t>
            </a:r>
            <a:r>
              <a:rPr lang="en-US" dirty="0" smtClean="0"/>
              <a:t>1,027,409 </a:t>
            </a:r>
            <a:r>
              <a:rPr lang="en-US" dirty="0" smtClean="0"/>
              <a:t>or 22.6%.</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Push into the classrooms and teach students about energy conservation subjects.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Promote Lake Shore Central’s Energy Conservation Program in the community.</a:t>
            </a:r>
            <a:endParaRPr lang="en-US" dirty="0"/>
          </a:p>
        </p:txBody>
      </p:sp>
    </p:spTree>
    <p:extLst>
      <p:ext uri="{BB962C8B-B14F-4D97-AF65-F5344CB8AC3E}">
        <p14:creationId xmlns:p14="http://schemas.microsoft.com/office/powerpoint/2010/main" val="3130296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914400"/>
            <a:ext cx="6705600" cy="914400"/>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extBox 1"/>
          <p:cNvSpPr txBox="1"/>
          <p:nvPr/>
        </p:nvSpPr>
        <p:spPr>
          <a:xfrm>
            <a:off x="914400" y="914400"/>
            <a:ext cx="7010400" cy="3385542"/>
          </a:xfrm>
          <a:prstGeom prst="rect">
            <a:avLst/>
          </a:prstGeom>
          <a:noFill/>
        </p:spPr>
        <p:txBody>
          <a:bodyPr wrap="square" rtlCol="0">
            <a:spAutoFit/>
          </a:bodyPr>
          <a:lstStyle/>
          <a:p>
            <a:pPr algn="ctr"/>
            <a:r>
              <a:rPr lang="en-US" sz="2400" b="1" dirty="0" smtClean="0">
                <a:latin typeface="+mj-lt"/>
              </a:rPr>
              <a:t>What role does recycling play on our health </a:t>
            </a:r>
          </a:p>
          <a:p>
            <a:pPr algn="ctr"/>
            <a:r>
              <a:rPr lang="en-US" sz="2400" b="1" dirty="0" smtClean="0">
                <a:latin typeface="+mj-lt"/>
              </a:rPr>
              <a:t>and the health of the environment?</a:t>
            </a:r>
          </a:p>
          <a:p>
            <a:pPr algn="ctr"/>
            <a:endParaRPr lang="en-US" sz="2000" b="1" dirty="0" smtClean="0"/>
          </a:p>
          <a:p>
            <a:pPr algn="ctr"/>
            <a:endParaRPr lang="en-US" sz="2000" b="1" dirty="0" smtClean="0"/>
          </a:p>
          <a:p>
            <a:pPr marL="285750" indent="-285750">
              <a:buFont typeface="Arial" panose="020B0604020202020204" pitchFamily="34" charset="0"/>
              <a:buChar char="•"/>
            </a:pPr>
            <a:r>
              <a:rPr lang="en-US" dirty="0" smtClean="0"/>
              <a:t>Most </a:t>
            </a:r>
            <a:r>
              <a:rPr lang="en-US" dirty="0" smtClean="0"/>
              <a:t>students </a:t>
            </a:r>
            <a:r>
              <a:rPr lang="en-US" dirty="0" smtClean="0"/>
              <a:t>know what it means to recycle and that it’s the right thing to do.</a:t>
            </a:r>
          </a:p>
          <a:p>
            <a:endParaRPr lang="en-US" dirty="0"/>
          </a:p>
          <a:p>
            <a:pPr marL="285750" indent="-285750">
              <a:buFont typeface="Arial" panose="020B0604020202020204" pitchFamily="34" charset="0"/>
              <a:buChar char="•"/>
            </a:pPr>
            <a:r>
              <a:rPr lang="en-US" dirty="0" smtClean="0"/>
              <a:t>Besides growing up in the first generation where recycling is discussed regularly, you are also the nations largest consumer demographic, so it’s of the upmost importance that you’re informed and inspired to be part of the solution.</a:t>
            </a:r>
            <a:endParaRPr lang="en-US" dirty="0"/>
          </a:p>
        </p:txBody>
      </p:sp>
    </p:spTree>
    <p:extLst>
      <p:ext uri="{BB962C8B-B14F-4D97-AF65-F5344CB8AC3E}">
        <p14:creationId xmlns:p14="http://schemas.microsoft.com/office/powerpoint/2010/main" val="144002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914400"/>
            <a:ext cx="5867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5023" y="817583"/>
            <a:ext cx="6829777" cy="782618"/>
          </a:xfrm>
        </p:spPr>
        <p:txBody>
          <a:bodyPr>
            <a:normAutofit fontScale="90000"/>
          </a:bodyPr>
          <a:lstStyle/>
          <a:p>
            <a:r>
              <a:rPr lang="en-US" sz="3600" dirty="0" smtClean="0"/>
              <a:t/>
            </a:r>
            <a:br>
              <a:rPr lang="en-US" sz="3600" dirty="0" smtClean="0"/>
            </a:br>
            <a:r>
              <a:rPr lang="en-US" sz="2200" dirty="0" smtClean="0"/>
              <a:t>Municipal </a:t>
            </a:r>
            <a:r>
              <a:rPr lang="en-US" sz="2200" dirty="0"/>
              <a:t>Solid Waste </a:t>
            </a:r>
            <a:r>
              <a:rPr lang="en-US" sz="2200" dirty="0" smtClean="0"/>
              <a:t>Landfills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524001"/>
            <a:ext cx="6629399" cy="4419599"/>
          </a:xfrm>
        </p:spPr>
      </p:pic>
    </p:spTree>
    <p:extLst>
      <p:ext uri="{BB962C8B-B14F-4D97-AF65-F5344CB8AC3E}">
        <p14:creationId xmlns:p14="http://schemas.microsoft.com/office/powerpoint/2010/main" val="368967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6248400" cy="1143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Landfills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of December </a:t>
            </a:r>
            <a:r>
              <a:rPr lang="en-US" dirty="0" smtClean="0"/>
              <a:t>2019, </a:t>
            </a:r>
            <a:r>
              <a:rPr lang="en-US" dirty="0"/>
              <a:t>there were 27 active MSW landfills in New York State. </a:t>
            </a:r>
            <a:r>
              <a:rPr lang="en-US" dirty="0" smtClean="0"/>
              <a:t>The </a:t>
            </a:r>
            <a:r>
              <a:rPr lang="en-US" dirty="0"/>
              <a:t>landfills </a:t>
            </a:r>
            <a:r>
              <a:rPr lang="en-US" dirty="0" smtClean="0"/>
              <a:t>have </a:t>
            </a:r>
            <a:r>
              <a:rPr lang="en-US" dirty="0"/>
              <a:t>approximately 200 million tons of capacity remaining including </a:t>
            </a:r>
            <a:r>
              <a:rPr lang="en-US" dirty="0" smtClean="0"/>
              <a:t>capacity of </a:t>
            </a:r>
            <a:r>
              <a:rPr lang="en-US" dirty="0"/>
              <a:t>actually constructed </a:t>
            </a:r>
            <a:r>
              <a:rPr lang="en-US" dirty="0" smtClean="0"/>
              <a:t>landfills and those </a:t>
            </a:r>
            <a:r>
              <a:rPr lang="en-US" dirty="0"/>
              <a:t>which </a:t>
            </a:r>
            <a:r>
              <a:rPr lang="en-US" dirty="0" smtClean="0"/>
              <a:t>have </a:t>
            </a:r>
            <a:r>
              <a:rPr lang="en-US" dirty="0"/>
              <a:t>not yet constructed but permitted to be constructed. This equates to approximately </a:t>
            </a:r>
            <a:r>
              <a:rPr lang="en-US" dirty="0" smtClean="0"/>
              <a:t>23.3 </a:t>
            </a:r>
            <a:r>
              <a:rPr lang="en-US" dirty="0"/>
              <a:t>years of capacity at 7.9 million tons per year.</a:t>
            </a:r>
          </a:p>
        </p:txBody>
      </p:sp>
    </p:spTree>
    <p:extLst>
      <p:ext uri="{BB962C8B-B14F-4D97-AF65-F5344CB8AC3E}">
        <p14:creationId xmlns:p14="http://schemas.microsoft.com/office/powerpoint/2010/main" val="311756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990600"/>
            <a:ext cx="6172200" cy="584775"/>
          </a:xfrm>
          <a:prstGeom prst="rect">
            <a:avLst/>
          </a:prstGeom>
          <a:solidFill>
            <a:srgbClr val="00B050"/>
          </a:solidFill>
        </p:spPr>
        <p:txBody>
          <a:bodyPr wrap="square" rtlCol="0">
            <a:spAutoFit/>
          </a:bodyPr>
          <a:lstStyle/>
          <a:p>
            <a:pPr algn="ctr"/>
            <a:r>
              <a:rPr lang="en-US" sz="3200" b="1" dirty="0" smtClean="0">
                <a:latin typeface="+mj-lt"/>
              </a:rPr>
              <a:t>What Goes into Landfills?</a:t>
            </a:r>
            <a:endParaRPr lang="en-US" sz="3200" b="1" dirty="0">
              <a:latin typeface="+mj-lt"/>
            </a:endParaRPr>
          </a:p>
        </p:txBody>
      </p:sp>
      <p:sp>
        <p:nvSpPr>
          <p:cNvPr id="5" name="Rectangle 4"/>
          <p:cNvSpPr/>
          <p:nvPr/>
        </p:nvSpPr>
        <p:spPr>
          <a:xfrm>
            <a:off x="1447800" y="1981200"/>
            <a:ext cx="6172200" cy="2667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981200"/>
            <a:ext cx="6096000" cy="2308324"/>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Household Trash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Commercial Non-Hazardous waste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Construction Debris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Items not Recyclable </a:t>
            </a:r>
            <a:endParaRPr lang="en-US" dirty="0"/>
          </a:p>
        </p:txBody>
      </p:sp>
    </p:spTree>
    <p:extLst>
      <p:ext uri="{BB962C8B-B14F-4D97-AF65-F5344CB8AC3E}">
        <p14:creationId xmlns:p14="http://schemas.microsoft.com/office/powerpoint/2010/main" val="244962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914400"/>
            <a:ext cx="67818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219200" y="914400"/>
            <a:ext cx="6781800" cy="646331"/>
          </a:xfrm>
          <a:prstGeom prst="rect">
            <a:avLst/>
          </a:prstGeom>
          <a:noFill/>
        </p:spPr>
        <p:txBody>
          <a:bodyPr wrap="square" rtlCol="0">
            <a:spAutoFit/>
          </a:bodyPr>
          <a:lstStyle/>
          <a:p>
            <a:pPr algn="ctr"/>
            <a:r>
              <a:rPr lang="en-US" sz="3600" b="1" dirty="0" smtClean="0">
                <a:latin typeface="+mj-lt"/>
              </a:rPr>
              <a:t>What can be Recycled</a:t>
            </a:r>
            <a:endParaRPr lang="en-US" sz="3600" b="1" dirty="0">
              <a:latin typeface="+mj-lt"/>
            </a:endParaRPr>
          </a:p>
        </p:txBody>
      </p:sp>
      <p:sp>
        <p:nvSpPr>
          <p:cNvPr id="8" name="Rectangle 7"/>
          <p:cNvSpPr/>
          <p:nvPr/>
        </p:nvSpPr>
        <p:spPr>
          <a:xfrm>
            <a:off x="2286000" y="1981200"/>
            <a:ext cx="45720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0" y="1981200"/>
            <a:ext cx="4542847" cy="3139321"/>
          </a:xfrm>
          <a:prstGeom prst="rect">
            <a:avLst/>
          </a:prstGeom>
          <a:noFill/>
        </p:spPr>
        <p:txBody>
          <a:bodyPr wrap="none" rtlCol="0">
            <a:spAutoFit/>
          </a:bodyPr>
          <a:lstStyle/>
          <a:p>
            <a:pPr marL="285750" indent="-285750">
              <a:buFont typeface="Arial" panose="020B0604020202020204" pitchFamily="34" charset="0"/>
              <a:buChar char="•"/>
            </a:pPr>
            <a:r>
              <a:rPr lang="en-US" dirty="0" smtClean="0"/>
              <a:t>Newspapers, Magazines and Catalogs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Corrugated Cardboard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 </a:t>
            </a:r>
            <a:r>
              <a:rPr lang="en-US" dirty="0" smtClean="0"/>
              <a:t>Glass Bottles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Metal Cans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Plastics #1 - #7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Milk Cartons, Juice Cartons &amp; Drink Boxes</a:t>
            </a:r>
            <a:endParaRPr lang="en-US" dirty="0"/>
          </a:p>
        </p:txBody>
      </p:sp>
    </p:spTree>
    <p:extLst>
      <p:ext uri="{BB962C8B-B14F-4D97-AF65-F5344CB8AC3E}">
        <p14:creationId xmlns:p14="http://schemas.microsoft.com/office/powerpoint/2010/main" val="4072509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chemeClr val="tx1"/>
            </a:solidFill>
          </a:ln>
        </p:spPr>
        <p:txBody>
          <a:bodyPr>
            <a:normAutofit fontScale="90000"/>
          </a:bodyPr>
          <a:lstStyle/>
          <a:p>
            <a:r>
              <a:rPr lang="en-US" b="1" dirty="0" smtClean="0"/>
              <a:t/>
            </a:r>
            <a:br>
              <a:rPr lang="en-US" b="1" dirty="0" smtClean="0"/>
            </a:br>
            <a:r>
              <a:rPr lang="en-US" b="1" dirty="0" smtClean="0"/>
              <a:t>Plastic </a:t>
            </a:r>
            <a:r>
              <a:rPr lang="en-US" b="1" dirty="0"/>
              <a:t>pollution: our disposable life</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0481" y="2507615"/>
            <a:ext cx="3962400" cy="2827020"/>
          </a:xfrm>
        </p:spPr>
      </p:pic>
    </p:spTree>
    <p:extLst>
      <p:ext uri="{BB962C8B-B14F-4D97-AF65-F5344CB8AC3E}">
        <p14:creationId xmlns:p14="http://schemas.microsoft.com/office/powerpoint/2010/main" val="213168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990600"/>
            <a:ext cx="5791200" cy="1323439"/>
          </a:xfrm>
          <a:prstGeom prst="rect">
            <a:avLst/>
          </a:prstGeom>
          <a:solidFill>
            <a:srgbClr val="00B050"/>
          </a:solidFill>
        </p:spPr>
        <p:txBody>
          <a:bodyPr wrap="square" rtlCol="0">
            <a:spAutoFit/>
          </a:bodyPr>
          <a:lstStyle/>
          <a:p>
            <a:pPr algn="ctr"/>
            <a:r>
              <a:rPr lang="en-US" sz="4000" b="1" dirty="0" smtClean="0">
                <a:latin typeface="+mj-lt"/>
              </a:rPr>
              <a:t>Plastic Pollution: our </a:t>
            </a:r>
          </a:p>
          <a:p>
            <a:pPr algn="ctr"/>
            <a:r>
              <a:rPr lang="en-US" sz="4000" b="1" dirty="0" smtClean="0">
                <a:latin typeface="+mj-lt"/>
              </a:rPr>
              <a:t>disposable life</a:t>
            </a:r>
            <a:endParaRPr lang="en-US" sz="4000" b="1" dirty="0">
              <a:latin typeface="+mj-lt"/>
            </a:endParaRPr>
          </a:p>
        </p:txBody>
      </p:sp>
      <p:sp>
        <p:nvSpPr>
          <p:cNvPr id="4" name="TextBox 3"/>
          <p:cNvSpPr txBox="1"/>
          <p:nvPr/>
        </p:nvSpPr>
        <p:spPr>
          <a:xfrm>
            <a:off x="1676400" y="2362200"/>
            <a:ext cx="5791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At present we are several steps away from a </a:t>
            </a:r>
            <a:r>
              <a:rPr lang="en-US" b="1" i="1" dirty="0"/>
              <a:t>circular economy</a:t>
            </a:r>
            <a:r>
              <a:rPr lang="en-US" dirty="0"/>
              <a:t>, and plastic </a:t>
            </a:r>
            <a:r>
              <a:rPr lang="en-US" dirty="0" smtClean="0"/>
              <a:t>production use </a:t>
            </a:r>
            <a:r>
              <a:rPr lang="en-US" dirty="0"/>
              <a:t>and waste is booming. Recycling is important, where it happens. But much of our plastic still ends up in landfills, where it will persist for centuries. More worryingly, lots of plastic escapes from any waste management and eventually ends up in our rivers and seas, where it will stay for centuries.</a:t>
            </a:r>
          </a:p>
        </p:txBody>
      </p:sp>
    </p:spTree>
    <p:extLst>
      <p:ext uri="{BB962C8B-B14F-4D97-AF65-F5344CB8AC3E}">
        <p14:creationId xmlns:p14="http://schemas.microsoft.com/office/powerpoint/2010/main" val="2768375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665</TotalTime>
  <Words>351</Words>
  <Application>Microsoft Office PowerPoint</Application>
  <PresentationFormat>On-screen Show (4:3)</PresentationFormat>
  <Paragraphs>52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How the role of Recycling affects</vt:lpstr>
      <vt:lpstr>PowerPoint Presentation</vt:lpstr>
      <vt:lpstr>PowerPoint Presentation</vt:lpstr>
      <vt:lpstr> Municipal Solid Waste Landfills </vt:lpstr>
      <vt:lpstr>Landfills</vt:lpstr>
      <vt:lpstr>PowerPoint Presentation</vt:lpstr>
      <vt:lpstr>PowerPoint Presentation</vt:lpstr>
      <vt:lpstr> Plastic pollution: our disposable life </vt:lpstr>
      <vt:lpstr>PowerPoint Presentation</vt:lpstr>
      <vt:lpstr>PowerPoint Presentation</vt:lpstr>
      <vt:lpstr>Plastic pollution: our disposable life</vt:lpstr>
      <vt:lpstr>Air pollution</vt:lpstr>
    </vt:vector>
  </TitlesOfParts>
  <Company>Lake Shore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Eagle</dc:creator>
  <cp:lastModifiedBy>Eagle</cp:lastModifiedBy>
  <cp:revision>40</cp:revision>
  <dcterms:created xsi:type="dcterms:W3CDTF">2018-01-10T17:30:00Z</dcterms:created>
  <dcterms:modified xsi:type="dcterms:W3CDTF">2019-04-15T13:16:46Z</dcterms:modified>
</cp:coreProperties>
</file>